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8"/>
  </p:notesMasterIdLst>
  <p:sldIdLst>
    <p:sldId id="269" r:id="rId3"/>
    <p:sldId id="284" r:id="rId4"/>
    <p:sldId id="258" r:id="rId5"/>
    <p:sldId id="259" r:id="rId6"/>
    <p:sldId id="260" r:id="rId7"/>
    <p:sldId id="266" r:id="rId8"/>
    <p:sldId id="271" r:id="rId9"/>
    <p:sldId id="261" r:id="rId10"/>
    <p:sldId id="273" r:id="rId11"/>
    <p:sldId id="272" r:id="rId12"/>
    <p:sldId id="267" r:id="rId13"/>
    <p:sldId id="262" r:id="rId14"/>
    <p:sldId id="274" r:id="rId15"/>
    <p:sldId id="263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15" autoAdjust="0"/>
    <p:restoredTop sz="94898" autoAdjust="0"/>
  </p:normalViewPr>
  <p:slideViewPr>
    <p:cSldViewPr>
      <p:cViewPr varScale="1">
        <p:scale>
          <a:sx n="121" d="100"/>
          <a:sy n="121" d="100"/>
        </p:scale>
        <p:origin x="24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61101-C039-4711-AFC7-994D7F1910CB}" type="datetimeFigureOut">
              <a:rPr lang="en-US" smtClean="0"/>
              <a:pPr/>
              <a:t>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D375D-7ABE-4FA2-8CA2-0C8345E079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65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655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0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3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28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646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67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l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86601"/>
            <a:ext cx="9144000" cy="860425"/>
          </a:xfrm>
        </p:spPr>
        <p:txBody>
          <a:bodyPr anchor="b" anchorCtr="0"/>
          <a:lstStyle>
            <a:lvl1pPr algn="ctr"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752601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81600"/>
            <a:ext cx="3962400" cy="3381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381000"/>
            <a:ext cx="9144000" cy="4724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1"/>
            <a:ext cx="3962400" cy="804863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410827"/>
            <a:ext cx="75717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9569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99C3-1E8B-7C48-B6C2-4053BEB8D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AB8AF-CEA0-744B-A821-81D1D106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FC4F2-E677-1F48-90E6-8280B6B0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F6E6D-81DE-5D4F-840E-4FBBB914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DAC9A-5552-DD40-AF49-DC757917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44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70B9-7350-2C47-9FFD-6DF43577E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0B8D5-BC9F-7E4C-BA28-9A0D7AC09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54A25-DA9E-514E-A238-B1F8F975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83621-54F0-FB4A-915C-0B947E58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423A8-5C6B-8C45-A222-FF83EC516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75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D787-9A71-3749-AEB6-0524F4CA6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0A139-BC74-6A45-ABF3-85AFCEDA8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C69E7-1A8C-5841-8907-C9A2607E7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CA987-E967-BB4E-BA39-085F4392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7D441-CFB8-2B43-B9A1-D8E6A0B0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55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F9B1-118C-2844-BE2E-47D09E5F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8469-4D66-634B-9103-8300EC350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99917-9A65-E54F-A983-DE52D7B3A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2CEED-6ED8-B44D-9811-521FC5D6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0FBE8-C258-FB4A-B18F-02F4BA75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CBB49-A387-074C-BDF1-ACE09E53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7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1F4DB-9FDA-2C45-8622-A2CBE636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23686-48F6-3B43-B7A4-BF742089E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53EDD-62FA-304C-83BA-FBA1111D1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6887A-20A8-114F-8BEA-CC33E77F8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21394-578F-6241-B11B-4047BBC58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583347-700A-2942-A2C9-7D1A2CCF9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DDA3E-4D6B-C241-AFBE-8925CB64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811CCF-278F-274B-BEE8-2BCE6B9F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82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5F77-AFE0-9B42-AF47-F4AEF700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6D3F6E-B037-C447-B67A-7E6CDDBED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12969-7538-2547-BE60-00737617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9A0F8-5EFC-BD40-A49D-5CAAFA47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7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Tx/>
              <a:buFont typeface="Arial" pitchFamily="34" charset="0"/>
              <a:buChar char="•"/>
              <a:defRPr sz="2000" b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1pPr>
            <a:lvl2pPr marL="684213" indent="-227013">
              <a:lnSpc>
                <a:spcPts val="2600"/>
              </a:lnSpc>
              <a:buClrTx/>
              <a:defRPr sz="20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087438" indent="-173038">
              <a:lnSpc>
                <a:spcPts val="2600"/>
              </a:lnSpc>
              <a:buClrTx/>
              <a:defRPr sz="18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541463" indent="-169863">
              <a:lnSpc>
                <a:spcPts val="2600"/>
              </a:lnSpc>
              <a:buClrTx/>
              <a:defRPr sz="16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01838" indent="-173038">
              <a:lnSpc>
                <a:spcPts val="2600"/>
              </a:lnSpc>
              <a:buClrTx/>
              <a:defRPr sz="14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B60083-6E9E-2745-864C-99CD212E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F8B9A-9731-1048-9619-8E8808D2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B9C41-D23E-DF42-9BA3-E7451FEF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7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B731-6AF6-A140-BE3B-F80C4A1C1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7C06-D2F2-714B-886D-3314BA194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37679-F31A-8F44-8437-9DF6AAF43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6C6D3-00AE-034C-893B-74DA69B5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C373D-0905-6E43-B8B7-BD3E75C3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DD6B4-4BF2-2747-A8E3-069978612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811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D28-0AB4-204C-9F5B-13E181889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36D035-12B8-7D46-A954-D1E94C074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084A8-ECFB-6E4F-AB99-F75BE051A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63905-A1FB-454F-87DF-6776156C3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57A91-C064-4C4E-AC99-1D3B3D46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D127E-2EE7-B842-A511-1161C6DD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969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F679-72D3-3449-8D2D-F1787ED51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E742D-DACC-504E-9346-8B9A265E2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265D5-76C9-924A-845E-83D8CE627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79BCA-0BAB-1B44-8370-68E18B95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E6AF8-0BFF-134E-905C-1A871CBB1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05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BFCD8-F2FF-6041-88B5-A108705805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6A81B-9576-0D41-BAF4-C37737C3E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36A99-0E05-FA47-83ED-C1B67C842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F22B8-3A02-CC43-AAFB-2F7695B8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02A7C-E794-754E-ADB8-C01F3561A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5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05000" y="30540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05000" y="16356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1905000" y="2344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905000" y="3763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905000" y="44724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905000" y="51816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717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752601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3612000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2971800" y="3612000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2385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0198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2385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0198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1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57401"/>
            <a:ext cx="4040188" cy="4068763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2000"/>
            </a:lvl1pPr>
            <a:lvl2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2000"/>
            </a:lvl2pPr>
            <a:lvl3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800"/>
            </a:lvl3pPr>
            <a:lvl4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600"/>
            </a:lvl4pPr>
            <a:lvl5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057401"/>
            <a:ext cx="4041775" cy="4068763"/>
          </a:xfrm>
        </p:spPr>
        <p:txBody>
          <a:bodyPr/>
          <a:lstStyle>
            <a:lvl1pPr>
              <a:buClr>
                <a:schemeClr val="accent1">
                  <a:lumMod val="20000"/>
                  <a:lumOff val="80000"/>
                </a:schemeClr>
              </a:buClr>
              <a:defRPr sz="2000"/>
            </a:lvl1pPr>
            <a:lvl2pPr>
              <a:buClr>
                <a:schemeClr val="accent1">
                  <a:lumMod val="20000"/>
                  <a:lumOff val="80000"/>
                </a:schemeClr>
              </a:buClr>
              <a:defRPr sz="2000"/>
            </a:lvl2pPr>
            <a:lvl3pPr>
              <a:buClr>
                <a:schemeClr val="accent1">
                  <a:lumMod val="20000"/>
                  <a:lumOff val="80000"/>
                </a:schemeClr>
              </a:buClr>
              <a:defRPr sz="1800"/>
            </a:lvl3pPr>
            <a:lvl4pPr>
              <a:buClr>
                <a:schemeClr val="accent1">
                  <a:lumMod val="20000"/>
                  <a:lumOff val="80000"/>
                </a:schemeClr>
              </a:buClr>
              <a:defRPr sz="1600"/>
            </a:lvl4pPr>
            <a:lvl5pPr>
              <a:buClr>
                <a:schemeClr val="accent1">
                  <a:lumMod val="20000"/>
                  <a:lumOff val="80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4648200" y="1752602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4400" y="410837"/>
            <a:ext cx="8229600" cy="639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1"/>
            <a:ext cx="8229600" cy="505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57800" y="2895600"/>
            <a:ext cx="1219200" cy="106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0200" y="2667000"/>
            <a:ext cx="1447800" cy="1371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5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baseline="0">
          <a:solidFill>
            <a:schemeClr val="tx2">
              <a:lumMod val="75000"/>
            </a:schemeClr>
          </a:solidFill>
          <a:latin typeface="+mj-lt"/>
          <a:ea typeface="+mj-ea"/>
          <a:cs typeface="Segoe UI" pitchFamily="34" charset="0"/>
        </a:defRPr>
      </a:lvl1pPr>
    </p:titleStyle>
    <p:bodyStyle>
      <a:lvl1pPr marL="173038" indent="-17303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32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1pPr>
      <a:lvl2pPr marL="627063" indent="-169863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2pPr>
      <a:lvl3pPr marL="10302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3pPr>
      <a:lvl4pPr marL="1482725" indent="-111125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4pPr>
      <a:lvl5pPr marL="19446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A43E6A-92D6-D44A-A2EC-76410C69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C26AC-0ED8-4347-ABCB-DDEE9AE6E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DE882-0160-F14B-845E-0B40B6264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5A026-4B43-0A4B-968E-8C9DC6B7E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7C8A-6BBE-734B-B90E-04CB0DFB6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5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hcn345/Stock-Market-Prediction/blob/master/images/stock-chart.jpeg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github.com/ghcn345/Stock-Market-Prediction/blob/master/images/trade.jpe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B990-1949-114F-A9BE-330398696F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A7BB412-9A96-CE4B-AE02-32C633C8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639763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Market 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A636D9-9E85-5844-9E2B-1EFAF9F1D163}"/>
              </a:ext>
            </a:extLst>
          </p:cNvPr>
          <p:cNvSpPr/>
          <p:nvPr/>
        </p:nvSpPr>
        <p:spPr>
          <a:xfrm>
            <a:off x="3733800" y="5715000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</a:p>
        </p:txBody>
      </p:sp>
      <p:pic>
        <p:nvPicPr>
          <p:cNvPr id="6146" name="Picture 2">
            <a:hlinkClick r:id="rId3"/>
            <a:extLst>
              <a:ext uri="{FF2B5EF4-FFF2-40B4-BE49-F238E27FC236}">
                <a16:creationId xmlns:a16="http://schemas.microsoft.com/office/drawing/2014/main" id="{5B37FCF6-E5A1-4748-AF88-6E703ACAB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600200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flatiron school">
            <a:extLst>
              <a:ext uri="{FF2B5EF4-FFF2-40B4-BE49-F238E27FC236}">
                <a16:creationId xmlns:a16="http://schemas.microsoft.com/office/drawing/2014/main" id="{FE862702-E3FD-DF44-9FF6-54F01F140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495" y="5679389"/>
            <a:ext cx="1991762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87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3D7F4-08C3-0740-96BB-5AA267154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92" y="1604045"/>
            <a:ext cx="2911838" cy="129486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59FA1C1-A182-1C4B-B2E6-38597FFA9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384" y="3021101"/>
            <a:ext cx="2533382" cy="202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4401A5-48B9-B64C-8EFF-EF4442631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79" y="3349722"/>
            <a:ext cx="2960556" cy="1370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72CB19-6BD5-8A49-A07B-B2896CFE3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165" y="5249124"/>
            <a:ext cx="2939732" cy="13709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886316-4D44-3D4C-8794-770241B9F2BD}"/>
              </a:ext>
            </a:extLst>
          </p:cNvPr>
          <p:cNvSpPr/>
          <p:nvPr/>
        </p:nvSpPr>
        <p:spPr>
          <a:xfrm>
            <a:off x="4021946" y="1999729"/>
            <a:ext cx="67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F3F08E-F6F9-C04C-9A9F-53CE28FADE11}"/>
              </a:ext>
            </a:extLst>
          </p:cNvPr>
          <p:cNvSpPr/>
          <p:nvPr/>
        </p:nvSpPr>
        <p:spPr>
          <a:xfrm>
            <a:off x="3884455" y="3733940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forest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950285-53B4-9047-B26C-E1004A83D0EA}"/>
              </a:ext>
            </a:extLst>
          </p:cNvPr>
          <p:cNvSpPr/>
          <p:nvPr/>
        </p:nvSpPr>
        <p:spPr>
          <a:xfrm>
            <a:off x="4021945" y="5749956"/>
            <a:ext cx="1312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5DA086-BCA8-2C44-9273-53F73F79EC60}"/>
              </a:ext>
            </a:extLst>
          </p:cNvPr>
          <p:cNvSpPr/>
          <p:nvPr/>
        </p:nvSpPr>
        <p:spPr>
          <a:xfrm>
            <a:off x="914400" y="1109868"/>
            <a:ext cx="3986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classification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4065527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Time</a:t>
            </a:r>
            <a:r>
              <a:rPr lang="zh-CN" altLang="en-US" dirty="0"/>
              <a:t> </a:t>
            </a:r>
            <a:r>
              <a:rPr lang="en-US" altLang="en-US" dirty="0"/>
              <a:t>Series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70D182-3BAA-6A46-BFF9-DAD0E174CF76}"/>
              </a:ext>
            </a:extLst>
          </p:cNvPr>
          <p:cNvSpPr/>
          <p:nvPr/>
        </p:nvSpPr>
        <p:spPr>
          <a:xfrm>
            <a:off x="464400" y="1371600"/>
            <a:ext cx="191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Dickey-Fuller Test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29E405-53D5-D749-8888-65C5F319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462" y="1418763"/>
            <a:ext cx="3601475" cy="243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7A98DF8-3B55-AD4F-8F83-0AEE5B128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4481185"/>
            <a:ext cx="5867400" cy="215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3BF155-B136-7248-9EDF-E0051F21E449}"/>
              </a:ext>
            </a:extLst>
          </p:cNvPr>
          <p:cNvSpPr/>
          <p:nvPr/>
        </p:nvSpPr>
        <p:spPr>
          <a:xfrm>
            <a:off x="308055" y="4004837"/>
            <a:ext cx="148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ACF &amp; PACF</a:t>
            </a:r>
          </a:p>
        </p:txBody>
      </p:sp>
    </p:spTree>
    <p:extLst>
      <p:ext uri="{BB962C8B-B14F-4D97-AF65-F5344CB8AC3E}">
        <p14:creationId xmlns:p14="http://schemas.microsoft.com/office/powerpoint/2010/main" val="392921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12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614" y="67286"/>
            <a:ext cx="8229600" cy="639763"/>
          </a:xfrm>
        </p:spPr>
        <p:txBody>
          <a:bodyPr/>
          <a:lstStyle/>
          <a:p>
            <a:pPr algn="ctr"/>
            <a:r>
              <a:rPr lang="en-US" altLang="en-US" dirty="0"/>
              <a:t>Time</a:t>
            </a:r>
            <a:r>
              <a:rPr lang="zh-CN" altLang="en-US" dirty="0"/>
              <a:t> </a:t>
            </a:r>
            <a:r>
              <a:rPr lang="en-US" altLang="en-US" dirty="0"/>
              <a:t>Series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93276C-2431-794B-8AC8-D3994BACA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516" y="901331"/>
            <a:ext cx="2882998" cy="190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435B5F-087A-AD46-B5BC-5E23B549991F}"/>
              </a:ext>
            </a:extLst>
          </p:cNvPr>
          <p:cNvSpPr/>
          <p:nvPr/>
        </p:nvSpPr>
        <p:spPr>
          <a:xfrm>
            <a:off x="223519" y="1289894"/>
            <a:ext cx="1967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SARIMAX Model </a:t>
            </a:r>
          </a:p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</a:p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exogenous features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7C95F9-8D2C-0D4C-AAF8-1E4B54259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100" y="1643050"/>
            <a:ext cx="3517900" cy="5334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42614DD-644A-3E41-9923-71D566A26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002" y="2849684"/>
            <a:ext cx="3070026" cy="182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6B16E-863A-DF48-912D-4AD6CC0AA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3253189"/>
            <a:ext cx="3886200" cy="7084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0F1C29-59DE-5544-9AE0-1D6232D30970}"/>
              </a:ext>
            </a:extLst>
          </p:cNvPr>
          <p:cNvSpPr/>
          <p:nvPr/>
        </p:nvSpPr>
        <p:spPr>
          <a:xfrm>
            <a:off x="187692" y="3566490"/>
            <a:ext cx="1882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 Prophet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1F794BA-428A-7242-A701-4CF46AF5F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24" y="4786049"/>
            <a:ext cx="2901950" cy="195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485E7B-B8E2-E54F-A9CE-037878815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0028" y="5413414"/>
            <a:ext cx="3934998" cy="7754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5E248B-7A9C-BF4C-86F3-FFA6FF3DA6F7}"/>
              </a:ext>
            </a:extLst>
          </p:cNvPr>
          <p:cNvSpPr/>
          <p:nvPr/>
        </p:nvSpPr>
        <p:spPr>
          <a:xfrm>
            <a:off x="620254" y="5578724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31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4"/>
          <p:cNvGrpSpPr/>
          <p:nvPr/>
        </p:nvGrpSpPr>
        <p:grpSpPr>
          <a:xfrm>
            <a:off x="228600" y="2698564"/>
            <a:ext cx="2467458" cy="3429286"/>
            <a:chOff x="-6729413" y="-17360900"/>
            <a:chExt cx="26138326" cy="48436250"/>
          </a:xfrm>
        </p:grpSpPr>
        <p:sp>
          <p:nvSpPr>
            <p:cNvPr id="177" name="Google Shape;177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24"/>
          <p:cNvSpPr/>
          <p:nvPr/>
        </p:nvSpPr>
        <p:spPr>
          <a:xfrm>
            <a:off x="0" y="1033001"/>
            <a:ext cx="9144000" cy="1513519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used to create a frontend to predict stock price with different time range.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56071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13</a:t>
            </a:fld>
            <a:endParaRPr/>
          </a:p>
        </p:txBody>
      </p:sp>
      <p:sp>
        <p:nvSpPr>
          <p:cNvPr id="37" name="Title 2">
            <a:extLst>
              <a:ext uri="{FF2B5EF4-FFF2-40B4-BE49-F238E27FC236}">
                <a16:creationId xmlns:a16="http://schemas.microsoft.com/office/drawing/2014/main" id="{DDE0CBA1-3B74-6042-820A-CA2084B2A0CF}"/>
              </a:ext>
            </a:extLst>
          </p:cNvPr>
          <p:cNvSpPr txBox="1">
            <a:spLocks/>
          </p:cNvSpPr>
          <p:nvPr/>
        </p:nvSpPr>
        <p:spPr>
          <a:xfrm>
            <a:off x="467527" y="246449"/>
            <a:ext cx="8229600" cy="6397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2000"/>
              <a:buNone/>
              <a:defRPr sz="3600" b="1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Segoe UI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Screen Recording 2021-02-18 at 4.03.34 PM" descr="Screen Recording 2021-02-18 at 4.03.34 PM">
            <a:hlinkClick r:id="" action="ppaction://media"/>
            <a:extLst>
              <a:ext uri="{FF2B5EF4-FFF2-40B4-BE49-F238E27FC236}">
                <a16:creationId xmlns:a16="http://schemas.microsoft.com/office/drawing/2014/main" id="{5F389355-E8E6-EE45-B206-6AC190207F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9518" y="2546520"/>
            <a:ext cx="6242638" cy="345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9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14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3EB8FB-89CE-2043-BBD9-F3A33279CF26}"/>
              </a:ext>
            </a:extLst>
          </p:cNvPr>
          <p:cNvSpPr/>
          <p:nvPr/>
        </p:nvSpPr>
        <p:spPr>
          <a:xfrm>
            <a:off x="722855" y="1600200"/>
            <a:ext cx="45349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access the updated quarterly reports timely and obtain more important features.</a:t>
            </a:r>
          </a:p>
          <a:p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tune the hyperparameters (exogenous variables) in Time Series models. Technical indicators such as MACD, Stochastic, RSI, </a:t>
            </a:r>
            <a:r>
              <a:rPr lang="en-US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used.</a:t>
            </a:r>
          </a:p>
          <a:p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Besides Twitter, gathering more relevant sentimental data from other web sources.</a:t>
            </a:r>
          </a:p>
        </p:txBody>
      </p:sp>
      <p:pic>
        <p:nvPicPr>
          <p:cNvPr id="5122" name="Picture 2" descr="Image result for phone app">
            <a:extLst>
              <a:ext uri="{FF2B5EF4-FFF2-40B4-BE49-F238E27FC236}">
                <a16:creationId xmlns:a16="http://schemas.microsoft.com/office/drawing/2014/main" id="{DC9164F4-0F94-D34E-80F3-470D03AC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74620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08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5516" y="2895600"/>
            <a:ext cx="8542283" cy="452596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https://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/ghcn345/Stock-Market-Prediction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http://192.168.1.99:8501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Blog: https://kinder-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chen.medium.com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LinkedIn: https://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www.linkedin.com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/in/ning-chen-bb1851145/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11A69E-422D-463E-8342-05325BED6D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1031" y="976204"/>
            <a:ext cx="8229600" cy="63976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Image result for stock market outline">
            <a:extLst>
              <a:ext uri="{FF2B5EF4-FFF2-40B4-BE49-F238E27FC236}">
                <a16:creationId xmlns:a16="http://schemas.microsoft.com/office/drawing/2014/main" id="{6F048007-6CF5-6542-B961-9081E75DA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80917"/>
            <a:ext cx="39497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8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0"/>
          <p:cNvSpPr txBox="1">
            <a:spLocks noGrp="1"/>
          </p:cNvSpPr>
          <p:nvPr>
            <p:ph type="sldNum" idx="12"/>
          </p:nvPr>
        </p:nvSpPr>
        <p:spPr>
          <a:xfrm>
            <a:off x="8404384" y="56071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2</a:t>
            </a:fld>
            <a:endParaRPr/>
          </a:p>
        </p:txBody>
      </p:sp>
      <p:sp>
        <p:nvSpPr>
          <p:cNvPr id="452" name="Google Shape;452;p40"/>
          <p:cNvSpPr/>
          <p:nvPr/>
        </p:nvSpPr>
        <p:spPr>
          <a:xfrm>
            <a:off x="0" y="3228279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0"/>
          <p:cNvSpPr/>
          <p:nvPr/>
        </p:nvSpPr>
        <p:spPr>
          <a:xfrm>
            <a:off x="0" y="3228279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p40"/>
          <p:cNvGrpSpPr/>
          <p:nvPr/>
        </p:nvGrpSpPr>
        <p:grpSpPr>
          <a:xfrm>
            <a:off x="1786339" y="2560651"/>
            <a:ext cx="473400" cy="473400"/>
            <a:chOff x="1786339" y="1703401"/>
            <a:chExt cx="473400" cy="473400"/>
          </a:xfrm>
        </p:grpSpPr>
        <p:sp>
          <p:nvSpPr>
            <p:cNvPr id="455" name="Google Shape;455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Times New Roman" panose="02020603050405020304" pitchFamily="18" charset="0"/>
                  <a:ea typeface="Source Sans Pro"/>
                  <a:cs typeface="Times New Roman" panose="02020603050405020304" pitchFamily="18" charset="0"/>
                  <a:sym typeface="Source Sans Pro"/>
                </a:rPr>
                <a:t>1</a:t>
              </a:r>
              <a:endParaRPr sz="120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endParaRPr>
            </a:p>
          </p:txBody>
        </p:sp>
      </p:grpSp>
      <p:grpSp>
        <p:nvGrpSpPr>
          <p:cNvPr id="457" name="Google Shape;457;p40"/>
          <p:cNvGrpSpPr/>
          <p:nvPr/>
        </p:nvGrpSpPr>
        <p:grpSpPr>
          <a:xfrm>
            <a:off x="3814414" y="2560651"/>
            <a:ext cx="473400" cy="473400"/>
            <a:chOff x="3814414" y="1703401"/>
            <a:chExt cx="473400" cy="473400"/>
          </a:xfrm>
        </p:grpSpPr>
        <p:sp>
          <p:nvSpPr>
            <p:cNvPr id="458" name="Google Shape;458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Times New Roman" panose="02020603050405020304" pitchFamily="18" charset="0"/>
                  <a:ea typeface="Source Sans Pro"/>
                  <a:cs typeface="Times New Roman" panose="02020603050405020304" pitchFamily="18" charset="0"/>
                  <a:sym typeface="Source Sans Pro"/>
                </a:rPr>
                <a:t>3</a:t>
              </a:r>
              <a:endParaRPr sz="120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endParaRPr>
            </a:p>
          </p:txBody>
        </p:sp>
      </p:grpSp>
      <p:grpSp>
        <p:nvGrpSpPr>
          <p:cNvPr id="460" name="Google Shape;460;p40"/>
          <p:cNvGrpSpPr/>
          <p:nvPr/>
        </p:nvGrpSpPr>
        <p:grpSpPr>
          <a:xfrm>
            <a:off x="5842489" y="2560651"/>
            <a:ext cx="473400" cy="473400"/>
            <a:chOff x="5842489" y="1703401"/>
            <a:chExt cx="473400" cy="473400"/>
          </a:xfrm>
        </p:grpSpPr>
        <p:sp>
          <p:nvSpPr>
            <p:cNvPr id="461" name="Google Shape;461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Times New Roman" panose="02020603050405020304" pitchFamily="18" charset="0"/>
                  <a:ea typeface="Source Sans Pro"/>
                  <a:cs typeface="Times New Roman" panose="02020603050405020304" pitchFamily="18" charset="0"/>
                  <a:sym typeface="Source Sans Pro"/>
                </a:rPr>
                <a:t>5</a:t>
              </a:r>
              <a:endParaRPr sz="120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endParaRPr>
            </a:p>
          </p:txBody>
        </p:sp>
      </p:grpSp>
      <p:grpSp>
        <p:nvGrpSpPr>
          <p:cNvPr id="463" name="Google Shape;463;p40"/>
          <p:cNvGrpSpPr/>
          <p:nvPr/>
        </p:nvGrpSpPr>
        <p:grpSpPr>
          <a:xfrm>
            <a:off x="6880814" y="4433550"/>
            <a:ext cx="473400" cy="473400"/>
            <a:chOff x="6880814" y="3576300"/>
            <a:chExt cx="473400" cy="473400"/>
          </a:xfrm>
        </p:grpSpPr>
        <p:sp>
          <p:nvSpPr>
            <p:cNvPr id="464" name="Google Shape;464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5" name="Google Shape;465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Times New Roman" panose="02020603050405020304" pitchFamily="18" charset="0"/>
                  <a:ea typeface="Source Sans Pro"/>
                  <a:cs typeface="Times New Roman" panose="02020603050405020304" pitchFamily="18" charset="0"/>
                  <a:sym typeface="Source Sans Pro"/>
                </a:rPr>
                <a:t>6</a:t>
              </a:r>
              <a:endParaRPr sz="120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endParaRPr>
            </a:p>
          </p:txBody>
        </p:sp>
      </p:grpSp>
      <p:grpSp>
        <p:nvGrpSpPr>
          <p:cNvPr id="466" name="Google Shape;466;p40"/>
          <p:cNvGrpSpPr/>
          <p:nvPr/>
        </p:nvGrpSpPr>
        <p:grpSpPr>
          <a:xfrm>
            <a:off x="4852739" y="4433550"/>
            <a:ext cx="473400" cy="473400"/>
            <a:chOff x="4852739" y="3576300"/>
            <a:chExt cx="473400" cy="473400"/>
          </a:xfrm>
        </p:grpSpPr>
        <p:sp>
          <p:nvSpPr>
            <p:cNvPr id="467" name="Google Shape;467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" name="Google Shape;468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Times New Roman" panose="02020603050405020304" pitchFamily="18" charset="0"/>
                  <a:ea typeface="Source Sans Pro"/>
                  <a:cs typeface="Times New Roman" panose="02020603050405020304" pitchFamily="18" charset="0"/>
                  <a:sym typeface="Source Sans Pro"/>
                </a:rPr>
                <a:t>4</a:t>
              </a:r>
              <a:endParaRPr sz="120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endParaRPr>
            </a:p>
          </p:txBody>
        </p:sp>
      </p:grpSp>
      <p:grpSp>
        <p:nvGrpSpPr>
          <p:cNvPr id="469" name="Google Shape;469;p40"/>
          <p:cNvGrpSpPr/>
          <p:nvPr/>
        </p:nvGrpSpPr>
        <p:grpSpPr>
          <a:xfrm>
            <a:off x="2824664" y="4433550"/>
            <a:ext cx="473400" cy="473400"/>
            <a:chOff x="2824664" y="3576300"/>
            <a:chExt cx="473400" cy="473400"/>
          </a:xfrm>
        </p:grpSpPr>
        <p:sp>
          <p:nvSpPr>
            <p:cNvPr id="470" name="Google Shape;470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Google Shape;471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Times New Roman" panose="02020603050405020304" pitchFamily="18" charset="0"/>
                  <a:ea typeface="Source Sans Pro"/>
                  <a:cs typeface="Times New Roman" panose="02020603050405020304" pitchFamily="18" charset="0"/>
                  <a:sym typeface="Source Sans Pro"/>
                </a:rPr>
                <a:t>2</a:t>
              </a:r>
              <a:endParaRPr sz="120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endParaRPr>
            </a:p>
          </p:txBody>
        </p:sp>
      </p:grpSp>
      <p:sp>
        <p:nvSpPr>
          <p:cNvPr id="472" name="Google Shape;472;p40"/>
          <p:cNvSpPr txBox="1"/>
          <p:nvPr/>
        </p:nvSpPr>
        <p:spPr>
          <a:xfrm>
            <a:off x="920414" y="2027251"/>
            <a:ext cx="19042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4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Overview</a:t>
            </a:r>
          </a:p>
          <a:p>
            <a:pPr algn="ctr"/>
            <a:r>
              <a:rPr lang="en-US" sz="14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Business Understanding</a:t>
            </a:r>
          </a:p>
        </p:txBody>
      </p:sp>
      <p:sp>
        <p:nvSpPr>
          <p:cNvPr id="473" name="Google Shape;473;p40"/>
          <p:cNvSpPr txBox="1"/>
          <p:nvPr/>
        </p:nvSpPr>
        <p:spPr>
          <a:xfrm>
            <a:off x="3128414" y="2013350"/>
            <a:ext cx="20280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4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Exploratory Data Analysis</a:t>
            </a:r>
          </a:p>
        </p:txBody>
      </p:sp>
      <p:sp>
        <p:nvSpPr>
          <p:cNvPr id="474" name="Google Shape;474;p40"/>
          <p:cNvSpPr txBox="1"/>
          <p:nvPr/>
        </p:nvSpPr>
        <p:spPr>
          <a:xfrm>
            <a:off x="5436010" y="20133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4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Frontend</a:t>
            </a:r>
          </a:p>
        </p:txBody>
      </p:sp>
      <p:sp>
        <p:nvSpPr>
          <p:cNvPr id="475" name="Google Shape;475;p40"/>
          <p:cNvSpPr txBox="1"/>
          <p:nvPr/>
        </p:nvSpPr>
        <p:spPr>
          <a:xfrm>
            <a:off x="2418175" y="49208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Data Collection</a:t>
            </a:r>
          </a:p>
        </p:txBody>
      </p:sp>
      <p:sp>
        <p:nvSpPr>
          <p:cNvPr id="476" name="Google Shape;476;p40"/>
          <p:cNvSpPr txBox="1"/>
          <p:nvPr/>
        </p:nvSpPr>
        <p:spPr>
          <a:xfrm>
            <a:off x="4446255" y="4920850"/>
            <a:ext cx="156588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Classification</a:t>
            </a:r>
          </a:p>
          <a:p>
            <a:pPr algn="ctr"/>
            <a:r>
              <a:rPr lang="en-US" sz="14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Time Series</a:t>
            </a:r>
          </a:p>
          <a:p>
            <a:pPr algn="ctr"/>
            <a:r>
              <a:rPr lang="en-US" sz="14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Sentimental Analysis</a:t>
            </a:r>
          </a:p>
        </p:txBody>
      </p:sp>
      <p:sp>
        <p:nvSpPr>
          <p:cNvPr id="477" name="Google Shape;477;p40"/>
          <p:cNvSpPr txBox="1"/>
          <p:nvPr/>
        </p:nvSpPr>
        <p:spPr>
          <a:xfrm>
            <a:off x="6474335" y="49208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Next Steps</a:t>
            </a:r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36D7A170-49D0-ED4A-ADD2-6DC3E792A2ED}"/>
              </a:ext>
            </a:extLst>
          </p:cNvPr>
          <p:cNvSpPr txBox="1">
            <a:spLocks/>
          </p:cNvSpPr>
          <p:nvPr/>
        </p:nvSpPr>
        <p:spPr>
          <a:xfrm>
            <a:off x="464400" y="410837"/>
            <a:ext cx="8229600" cy="6397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lnSpcReduction="10000"/>
          </a:bodyPr>
          <a:lstStyle>
            <a:lvl1pPr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2000"/>
              <a:buNone/>
              <a:defRPr sz="3600" b="1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Segoe UI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pPr>
              <a:lnSpc>
                <a:spcPct val="90000"/>
              </a:lnSpc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01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3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Overview</a:t>
            </a:r>
            <a:endParaRPr lang="en-US" dirty="0"/>
          </a:p>
        </p:txBody>
      </p:sp>
      <p:pic>
        <p:nvPicPr>
          <p:cNvPr id="2050" name="Picture 2" descr="Image result for neural networks finance">
            <a:extLst>
              <a:ext uri="{FF2B5EF4-FFF2-40B4-BE49-F238E27FC236}">
                <a16:creationId xmlns:a16="http://schemas.microsoft.com/office/drawing/2014/main" id="{8CE32A8A-F252-1B47-B45B-BAFB80FD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667000"/>
            <a:ext cx="4654550" cy="259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eural networks finance">
            <a:extLst>
              <a:ext uri="{FF2B5EF4-FFF2-40B4-BE49-F238E27FC236}">
                <a16:creationId xmlns:a16="http://schemas.microsoft.com/office/drawing/2014/main" id="{FF2949A0-722D-E342-97B4-0868FC48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118" y="4851837"/>
            <a:ext cx="4255682" cy="179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06;p24">
            <a:extLst>
              <a:ext uri="{FF2B5EF4-FFF2-40B4-BE49-F238E27FC236}">
                <a16:creationId xmlns:a16="http://schemas.microsoft.com/office/drawing/2014/main" id="{D5A524A4-5B77-2D4B-B36A-CF49CA552726}"/>
              </a:ext>
            </a:extLst>
          </p:cNvPr>
          <p:cNvSpPr/>
          <p:nvPr/>
        </p:nvSpPr>
        <p:spPr>
          <a:xfrm>
            <a:off x="0" y="1025841"/>
            <a:ext cx="9144000" cy="1513519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prediction of stock market asset is a significant and challenging task due to complicated nature of the financial stock markets. </a:t>
            </a:r>
          </a:p>
        </p:txBody>
      </p:sp>
    </p:spTree>
    <p:extLst>
      <p:ext uri="{BB962C8B-B14F-4D97-AF65-F5344CB8AC3E}">
        <p14:creationId xmlns:p14="http://schemas.microsoft.com/office/powerpoint/2010/main" val="3233566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305800" cy="5181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Stock market prediction aims to determine the future movement of the stock value of a financial exchange.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Classification</a:t>
            </a:r>
            <a:r>
              <a:rPr lang="en-US" altLang="zh-CN" dirty="0"/>
              <a:t>: </a:t>
            </a:r>
            <a:r>
              <a:rPr lang="en-US" dirty="0"/>
              <a:t>Trade Strategy</a:t>
            </a:r>
            <a:r>
              <a:rPr lang="zh-CN" altLang="en-US" dirty="0"/>
              <a:t> </a:t>
            </a:r>
            <a:r>
              <a:rPr lang="en-US" altLang="zh-CN" dirty="0"/>
              <a:t>(buy</a:t>
            </a:r>
            <a:r>
              <a:rPr lang="zh-CN" altLang="en-US" dirty="0"/>
              <a:t> </a:t>
            </a:r>
            <a:r>
              <a:rPr lang="en-US" altLang="zh-CN" dirty="0"/>
              <a:t>sell</a:t>
            </a:r>
            <a:r>
              <a:rPr lang="zh-CN" altLang="en-US" dirty="0"/>
              <a:t> </a:t>
            </a:r>
            <a:r>
              <a:rPr lang="en-US" altLang="zh-CN" dirty="0"/>
              <a:t>hold)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          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forest,</a:t>
            </a:r>
            <a:r>
              <a:rPr lang="zh-CN" altLang="en-US" dirty="0"/>
              <a:t> </a:t>
            </a:r>
            <a:r>
              <a:rPr lang="en-US" altLang="zh-CN" dirty="0"/>
              <a:t>SVM,</a:t>
            </a:r>
            <a:r>
              <a:rPr lang="zh-CN" altLang="en-US" dirty="0"/>
              <a:t> </a:t>
            </a:r>
            <a:r>
              <a:rPr lang="en-US" altLang="zh-CN" dirty="0" err="1"/>
              <a:t>Xgboost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NN</a:t>
            </a:r>
            <a:r>
              <a:rPr lang="zh-CN" altLang="en-US" dirty="0"/>
              <a:t> 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time series</a:t>
            </a:r>
            <a:r>
              <a:rPr lang="en-US" dirty="0"/>
              <a:t> regression model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SARIMAX,</a:t>
            </a:r>
            <a:r>
              <a:rPr lang="zh-CN" altLang="en-US" dirty="0"/>
              <a:t> </a:t>
            </a:r>
            <a:r>
              <a:rPr lang="en-US" altLang="zh-CN" dirty="0"/>
              <a:t>Facebook</a:t>
            </a:r>
            <a:r>
              <a:rPr lang="zh-CN" altLang="en-US" dirty="0"/>
              <a:t> </a:t>
            </a:r>
            <a:r>
              <a:rPr lang="en-US" altLang="zh-CN" dirty="0"/>
              <a:t>Prophet,</a:t>
            </a:r>
            <a:r>
              <a:rPr lang="zh-CN" altLang="en-US" dirty="0"/>
              <a:t> </a:t>
            </a:r>
            <a:r>
              <a:rPr lang="en-US" altLang="zh-CN" dirty="0"/>
              <a:t>LSTM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sentimental</a:t>
            </a:r>
            <a:r>
              <a:rPr lang="zh-CN" altLang="en-US" b="1" dirty="0"/>
              <a:t> </a:t>
            </a:r>
            <a:r>
              <a:rPr lang="en-US" altLang="zh-CN" b="1" dirty="0"/>
              <a:t>analysis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4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Business </a:t>
            </a:r>
            <a:r>
              <a:rPr lang="en-US" altLang="zh-CN" dirty="0"/>
              <a:t>Goals</a:t>
            </a:r>
            <a:endParaRPr lang="en-US" dirty="0"/>
          </a:p>
        </p:txBody>
      </p:sp>
      <p:pic>
        <p:nvPicPr>
          <p:cNvPr id="11266" name="Picture 2" descr="Image result for stock market">
            <a:extLst>
              <a:ext uri="{FF2B5EF4-FFF2-40B4-BE49-F238E27FC236}">
                <a16:creationId xmlns:a16="http://schemas.microsoft.com/office/drawing/2014/main" id="{EDB5D018-321B-2844-9C7C-5345F3E7F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05000"/>
            <a:ext cx="36703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47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5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Collection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3D3FEB-8C67-FF4E-904E-E3EF3B858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571" y="1279260"/>
            <a:ext cx="1783826" cy="971548"/>
          </a:xfrm>
          <a:prstGeom prst="rect">
            <a:avLst/>
          </a:prstGeom>
        </p:spPr>
      </p:pic>
      <p:pic>
        <p:nvPicPr>
          <p:cNvPr id="8194" name="Picture 2" descr="Image result for yahoo finance">
            <a:extLst>
              <a:ext uri="{FF2B5EF4-FFF2-40B4-BE49-F238E27FC236}">
                <a16:creationId xmlns:a16="http://schemas.microsoft.com/office/drawing/2014/main" id="{A2376A98-9BAD-4D4D-90CC-0206B33D6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99279"/>
            <a:ext cx="1727196" cy="97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7CB267-D424-CB41-804F-13C620432C8B}"/>
              </a:ext>
            </a:extLst>
          </p:cNvPr>
          <p:cNvSpPr/>
          <p:nvPr/>
        </p:nvSpPr>
        <p:spPr>
          <a:xfrm>
            <a:off x="533400" y="4535580"/>
            <a:ext cx="7841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was collected from three different web sources by API calls or Web Scraping.</a:t>
            </a:r>
          </a:p>
          <a:p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Quarterly Report for Classification by Web Scrapping.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Yahoo Finance and IEX API for Time Series by API calls.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Twitter for sentimental data by VADER.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1A88A-DC82-A044-A1D9-81BD1F54C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907" y="2531545"/>
            <a:ext cx="3810000" cy="173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96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6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Exploratory Data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1172BE-47D1-014B-8C2F-CC3E602296FB}"/>
              </a:ext>
            </a:extLst>
          </p:cNvPr>
          <p:cNvSpPr/>
          <p:nvPr/>
        </p:nvSpPr>
        <p:spPr>
          <a:xfrm>
            <a:off x="240028" y="1194352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Trade Strategy</a:t>
            </a:r>
          </a:p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 of the price to buy, local maximum of the price to sell, and all other time to hold.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A33713E-EBBD-B642-9077-98361CD5D7AF}"/>
              </a:ext>
            </a:extLst>
          </p:cNvPr>
          <p:cNvSpPr/>
          <p:nvPr/>
        </p:nvSpPr>
        <p:spPr>
          <a:xfrm>
            <a:off x="3560777" y="1975458"/>
            <a:ext cx="4404186" cy="1905000"/>
          </a:xfrm>
          <a:custGeom>
            <a:avLst/>
            <a:gdLst>
              <a:gd name="connsiteX0" fmla="*/ 0 w 5433848"/>
              <a:gd name="connsiteY0" fmla="*/ 1555531 h 2654057"/>
              <a:gd name="connsiteX1" fmla="*/ 746234 w 5433848"/>
              <a:gd name="connsiteY1" fmla="*/ 2627586 h 2654057"/>
              <a:gd name="connsiteX2" fmla="*/ 2196662 w 5433848"/>
              <a:gd name="connsiteY2" fmla="*/ 578069 h 2654057"/>
              <a:gd name="connsiteX3" fmla="*/ 3499945 w 5433848"/>
              <a:gd name="connsiteY3" fmla="*/ 1807779 h 2654057"/>
              <a:gd name="connsiteX4" fmla="*/ 5433848 w 5433848"/>
              <a:gd name="connsiteY4" fmla="*/ 0 h 265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3848" h="2654057">
                <a:moveTo>
                  <a:pt x="0" y="1555531"/>
                </a:moveTo>
                <a:cubicBezTo>
                  <a:pt x="190062" y="2173013"/>
                  <a:pt x="380124" y="2790496"/>
                  <a:pt x="746234" y="2627586"/>
                </a:cubicBezTo>
                <a:cubicBezTo>
                  <a:pt x="1112344" y="2464676"/>
                  <a:pt x="1737710" y="714703"/>
                  <a:pt x="2196662" y="578069"/>
                </a:cubicBezTo>
                <a:cubicBezTo>
                  <a:pt x="2655614" y="441434"/>
                  <a:pt x="2960414" y="1904124"/>
                  <a:pt x="3499945" y="1807779"/>
                </a:cubicBezTo>
                <a:cubicBezTo>
                  <a:pt x="4039476" y="1711434"/>
                  <a:pt x="4736662" y="855717"/>
                  <a:pt x="543384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98F3A9-DA09-2146-9F66-7B6B9BA4FED7}"/>
              </a:ext>
            </a:extLst>
          </p:cNvPr>
          <p:cNvCxnSpPr>
            <a:cxnSpLocks/>
          </p:cNvCxnSpPr>
          <p:nvPr/>
        </p:nvCxnSpPr>
        <p:spPr>
          <a:xfrm flipH="1" flipV="1">
            <a:off x="4102057" y="3962417"/>
            <a:ext cx="528909" cy="69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16DC3E-FC75-7E42-A4B8-F6986CBCD199}"/>
              </a:ext>
            </a:extLst>
          </p:cNvPr>
          <p:cNvCxnSpPr>
            <a:cxnSpLocks/>
          </p:cNvCxnSpPr>
          <p:nvPr/>
        </p:nvCxnSpPr>
        <p:spPr>
          <a:xfrm flipH="1" flipV="1">
            <a:off x="5411889" y="2534081"/>
            <a:ext cx="485496" cy="123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C3B56F-015A-6B47-8CB5-5CCB9BEC69C5}"/>
              </a:ext>
            </a:extLst>
          </p:cNvPr>
          <p:cNvCxnSpPr>
            <a:cxnSpLocks/>
          </p:cNvCxnSpPr>
          <p:nvPr/>
        </p:nvCxnSpPr>
        <p:spPr>
          <a:xfrm flipH="1" flipV="1">
            <a:off x="6402050" y="3354836"/>
            <a:ext cx="685800" cy="71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DD34738-82DC-5544-860F-48ACD671B83C}"/>
              </a:ext>
            </a:extLst>
          </p:cNvPr>
          <p:cNvSpPr/>
          <p:nvPr/>
        </p:nvSpPr>
        <p:spPr>
          <a:xfrm>
            <a:off x="4561276" y="4653977"/>
            <a:ext cx="60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8A87CD-9073-F842-AA92-1AFD4B30A1B5}"/>
              </a:ext>
            </a:extLst>
          </p:cNvPr>
          <p:cNvSpPr/>
          <p:nvPr/>
        </p:nvSpPr>
        <p:spPr>
          <a:xfrm>
            <a:off x="7125451" y="4033040"/>
            <a:ext cx="84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BD4B57-B9B3-F549-A01D-EB1B560A6E5E}"/>
              </a:ext>
            </a:extLst>
          </p:cNvPr>
          <p:cNvSpPr/>
          <p:nvPr/>
        </p:nvSpPr>
        <p:spPr>
          <a:xfrm>
            <a:off x="5662486" y="3851169"/>
            <a:ext cx="701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</a:t>
            </a:r>
            <a:endParaRPr lang="en-US" dirty="0"/>
          </a:p>
        </p:txBody>
      </p:sp>
      <p:pic>
        <p:nvPicPr>
          <p:cNvPr id="1026" name="Picture 2" descr="Image result for neural networks finance">
            <a:extLst>
              <a:ext uri="{FF2B5EF4-FFF2-40B4-BE49-F238E27FC236}">
                <a16:creationId xmlns:a16="http://schemas.microsoft.com/office/drawing/2014/main" id="{1BB08CAF-F68D-364F-AEF6-69E00C52F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/>
          <a:stretch/>
        </p:blipFill>
        <p:spPr bwMode="auto">
          <a:xfrm>
            <a:off x="307213" y="2409468"/>
            <a:ext cx="2947862" cy="338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raph">
            <a:hlinkClick r:id="rId4"/>
            <a:extLst>
              <a:ext uri="{FF2B5EF4-FFF2-40B4-BE49-F238E27FC236}">
                <a16:creationId xmlns:a16="http://schemas.microsoft.com/office/drawing/2014/main" id="{D1003DF6-2039-CE40-8857-45CF8B60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13" y="4489125"/>
            <a:ext cx="3223425" cy="214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39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7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Exploratory Data Analysis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1172BE-47D1-014B-8C2F-CC3E602296FB}"/>
              </a:ext>
            </a:extLst>
          </p:cNvPr>
          <p:cNvSpPr/>
          <p:nvPr/>
        </p:nvSpPr>
        <p:spPr>
          <a:xfrm>
            <a:off x="609600" y="1371600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AAA3C2-D9BF-4145-AE07-746352E43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581400"/>
            <a:ext cx="2126400" cy="15863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3D0A0C-5806-8F40-9171-5BFBC76D6712}"/>
              </a:ext>
            </a:extLst>
          </p:cNvPr>
          <p:cNvSpPr/>
          <p:nvPr/>
        </p:nvSpPr>
        <p:spPr>
          <a:xfrm>
            <a:off x="464400" y="5341091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fact that data are missing should not be neglected—quite often it is an indication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illiquidity.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an average price results in an underestimate of volatility.</a:t>
            </a:r>
            <a:endParaRPr lang="en-US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84ECD4-011F-314F-84B1-F6591D8350A0}"/>
              </a:ext>
            </a:extLst>
          </p:cNvPr>
          <p:cNvSpPr/>
          <p:nvPr/>
        </p:nvSpPr>
        <p:spPr>
          <a:xfrm>
            <a:off x="580696" y="1835016"/>
            <a:ext cx="780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missing data for weekends and holidays was filled by interpolation method.</a:t>
            </a:r>
          </a:p>
          <a:p>
            <a:endParaRPr lang="en-US" dirty="0">
              <a:solidFill>
                <a:srgbClr val="2429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missing data of exogenous features was filled by propagating nearest valid observation backward/forward to next valid observation.</a:t>
            </a:r>
            <a:endParaRPr lang="en-US" b="0" i="0" dirty="0">
              <a:solidFill>
                <a:srgbClr val="24292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7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4400" y="228011"/>
            <a:ext cx="8229600" cy="639763"/>
          </a:xfrm>
        </p:spPr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Exploratory Data Analysis</a:t>
            </a:r>
            <a:endParaRPr lang="en-US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D423A7-B627-5047-A4C2-69DB1BAE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69" y="1477145"/>
            <a:ext cx="8451000" cy="149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1FD44F-0C77-1F4C-B6B1-870A12693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430" y="4271192"/>
            <a:ext cx="6900243" cy="167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70D182-3BAA-6A46-BFF9-DAD0E174CF76}"/>
              </a:ext>
            </a:extLst>
          </p:cNvPr>
          <p:cNvSpPr/>
          <p:nvPr/>
        </p:nvSpPr>
        <p:spPr>
          <a:xfrm>
            <a:off x="304800" y="764141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price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4B283-E655-A746-A21B-B49CD37AEDA2}"/>
              </a:ext>
            </a:extLst>
          </p:cNvPr>
          <p:cNvSpPr/>
          <p:nvPr/>
        </p:nvSpPr>
        <p:spPr>
          <a:xfrm>
            <a:off x="111307" y="3558188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decompose</a:t>
            </a:r>
          </a:p>
        </p:txBody>
      </p:sp>
    </p:spTree>
    <p:extLst>
      <p:ext uri="{BB962C8B-B14F-4D97-AF65-F5344CB8AC3E}">
        <p14:creationId xmlns:p14="http://schemas.microsoft.com/office/powerpoint/2010/main" val="176352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Classification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D0C80C-07B8-5D45-9CD4-618CE93B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97" y="2286000"/>
            <a:ext cx="4675472" cy="425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E56893-A62E-6548-950D-95C3605560B1}"/>
              </a:ext>
            </a:extLst>
          </p:cNvPr>
          <p:cNvSpPr/>
          <p:nvPr/>
        </p:nvSpPr>
        <p:spPr>
          <a:xfrm>
            <a:off x="5334000" y="1741872"/>
            <a:ext cx="3586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 Component Analysis (PCA)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2EC9E0-80EC-D044-8088-EE7FE35EC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802476"/>
            <a:ext cx="3586816" cy="25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8D1F87-E804-3B42-B0B0-2928F375CB0A}"/>
              </a:ext>
            </a:extLst>
          </p:cNvPr>
          <p:cNvSpPr/>
          <p:nvPr/>
        </p:nvSpPr>
        <p:spPr>
          <a:xfrm>
            <a:off x="1620536" y="1741872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799682"/>
      </p:ext>
    </p:extLst>
  </p:cSld>
  <p:clrMapOvr>
    <a:masterClrMapping/>
  </p:clrMapOvr>
</p:sld>
</file>

<file path=ppt/theme/theme1.xml><?xml version="1.0" encoding="utf-8"?>
<a:theme xmlns:a="http://schemas.openxmlformats.org/drawingml/2006/main" name="Book Powerpoint FINAL">
  <a:themeElements>
    <a:clrScheme name="Financial Connection">
      <a:dk1>
        <a:srgbClr val="595959"/>
      </a:dk1>
      <a:lt1>
        <a:srgbClr val="00B050"/>
      </a:lt1>
      <a:dk2>
        <a:srgbClr val="002060"/>
      </a:dk2>
      <a:lt2>
        <a:srgbClr val="9B2D1F"/>
      </a:lt2>
      <a:accent1>
        <a:srgbClr val="0C0C0C"/>
      </a:accent1>
      <a:accent2>
        <a:srgbClr val="00B050"/>
      </a:accent2>
      <a:accent3>
        <a:srgbClr val="002060"/>
      </a:accent3>
      <a:accent4>
        <a:srgbClr val="9B2D1F"/>
      </a:accent4>
      <a:accent5>
        <a:srgbClr val="F4C33A"/>
      </a:accent5>
      <a:accent6>
        <a:srgbClr val="BFBFBF"/>
      </a:accent6>
      <a:hlink>
        <a:srgbClr val="7F7F7F"/>
      </a:hlink>
      <a:folHlink>
        <a:srgbClr val="9B2D1F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Perpetua" pitchFamily="18" charset="0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6198</TotalTime>
  <Words>431</Words>
  <Application>Microsoft Macintosh PowerPoint</Application>
  <PresentationFormat>On-screen Show (4:3)</PresentationFormat>
  <Paragraphs>103</Paragraphs>
  <Slides>15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Perpetua</vt:lpstr>
      <vt:lpstr>Segoe UI</vt:lpstr>
      <vt:lpstr>Times New Roman</vt:lpstr>
      <vt:lpstr>Book Powerpoint FINAL</vt:lpstr>
      <vt:lpstr>Custom Design</vt:lpstr>
      <vt:lpstr>Stock Market Prediction</vt:lpstr>
      <vt:lpstr>PowerPoint Presentation</vt:lpstr>
      <vt:lpstr>Overview</vt:lpstr>
      <vt:lpstr>Business Goals</vt:lpstr>
      <vt:lpstr>Data Collection</vt:lpstr>
      <vt:lpstr>Exploratory Data Analysis</vt:lpstr>
      <vt:lpstr>Exploratory Data Analysis</vt:lpstr>
      <vt:lpstr>Exploratory Data Analysis</vt:lpstr>
      <vt:lpstr>Classification</vt:lpstr>
      <vt:lpstr>Classification</vt:lpstr>
      <vt:lpstr>Time Series</vt:lpstr>
      <vt:lpstr>Time Series</vt:lpstr>
      <vt:lpstr>PowerPoint Presentation</vt:lpstr>
      <vt:lpstr>Next Step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Ning Chen</cp:lastModifiedBy>
  <cp:revision>151</cp:revision>
  <dcterms:created xsi:type="dcterms:W3CDTF">2012-10-22T17:28:15Z</dcterms:created>
  <dcterms:modified xsi:type="dcterms:W3CDTF">2021-02-20T13:26:57Z</dcterms:modified>
</cp:coreProperties>
</file>